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59" r:id="rId4"/>
    <p:sldId id="1142" r:id="rId5"/>
    <p:sldId id="1143" r:id="rId6"/>
    <p:sldId id="1155" r:id="rId7"/>
    <p:sldId id="1160" r:id="rId8"/>
    <p:sldId id="1157" r:id="rId9"/>
    <p:sldId id="1156" r:id="rId10"/>
    <p:sldId id="115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66200"/>
            <a:ext cx="11485848" cy="1754326"/>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which section of a magazine could you find this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76126" y="1608548"/>
            <a:ext cx="389850" cy="461665"/>
          </a:xfrm>
          <a:prstGeom prst="rect">
            <a:avLst/>
          </a:prstGeom>
        </p:spPr>
        <p:txBody>
          <a:bodyPr wrap="none">
            <a:spAutoFit/>
          </a:bodyPr>
          <a:lstStyle/>
          <a:p>
            <a:r>
              <a:rPr lang="en-US" altLang="zh-CN" sz="2400" dirty="0"/>
              <a:t>B</a:t>
            </a:r>
            <a:endParaRPr lang="zh-CN" altLang="en-US" dirty="0"/>
          </a:p>
        </p:txBody>
      </p:sp>
      <p:sp>
        <p:nvSpPr>
          <p:cNvPr id="4" name="内容占位符 3"/>
          <p:cNvSpPr txBox="1">
            <a:spLocks/>
          </p:cNvSpPr>
          <p:nvPr/>
        </p:nvSpPr>
        <p:spPr bwMode="auto">
          <a:xfrm>
            <a:off x="360854" y="313690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推理判断题。根据第一段第一句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 allergies can be very dangerous for people.”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食物过敏对人们来说可能非常危险。</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）以及通读全文可知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本文主要讲述了食物过敏的症状以及产生食物过敏的原因。它与健康有关</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因此我们能在杂志的健康版块找到这篇文章。故选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709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576248"/>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主要讲述了食物过敏的症状以及产生食物过敏的原因。</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篇导航-DA.eps" descr="id:2147487031;FounderCES"/>
          <p:cNvPicPr/>
          <p:nvPr/>
        </p:nvPicPr>
        <p:blipFill>
          <a:blip r:embed="rId2"/>
          <a:stretch>
            <a:fillRect/>
          </a:stretch>
        </p:blipFill>
        <p:spPr>
          <a:xfrm>
            <a:off x="527144" y="2697024"/>
            <a:ext cx="1580007" cy="385572"/>
          </a:xfrm>
          <a:prstGeom prst="rect">
            <a:avLst/>
          </a:prstGeom>
        </p:spPr>
      </p:pic>
      <p:pic>
        <p:nvPicPr>
          <p:cNvPr id="3" name="图片 2"/>
          <p:cNvPicPr>
            <a:picLocks noChangeAspect="1"/>
          </p:cNvPicPr>
          <p:nvPr/>
        </p:nvPicPr>
        <p:blipFill>
          <a:blip r:embed="rId3"/>
          <a:stretch>
            <a:fillRect/>
          </a:stretch>
        </p:blipFill>
        <p:spPr>
          <a:xfrm>
            <a:off x="799564" y="1087905"/>
            <a:ext cx="10591285" cy="1409786"/>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126654" y="1268760"/>
            <a:ext cx="5991753" cy="4580015"/>
          </a:xfrm>
          <a:prstGeom prst="rect">
            <a:avLst/>
          </a:prstGeom>
        </p:spPr>
      </p:pic>
    </p:spTree>
    <p:extLst>
      <p:ext uri="{BB962C8B-B14F-4D97-AF65-F5344CB8AC3E}">
        <p14:creationId xmlns:p14="http://schemas.microsoft.com/office/powerpoint/2010/main" val="3996790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08230"/>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allergies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be very dangerous for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bodies may itch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may want to throw up and can even die from allergies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worse, food allergies are becoming more common these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Kari Nadeau, an allergy expert at Stanford University in the US, did a study of food allergies around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found that while 3 percent of people had them in 1960, the number rose to 7 percent in 2018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Nadeau said one reason for this might be that we have fewer interactions with microbiota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微生物群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Microbiota can “train” our bodies and stop us from getting allergies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indent="609600"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bodies have fewer chances to get close to microbiota these days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live in cleaner homes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stay indoors for longer hours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 are using more antibiotics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抗生素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us as children-antibiotics kill microbiota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say it’s a good idea for babies to eat many different kinds of foods so that they can build up tolerance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耐受</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their early years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a pet cat or dog can also stop the development of allergies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10216"/>
            <a:ext cx="11485848" cy="1754326"/>
          </a:xfrm>
        </p:spPr>
        <p:txBody>
          <a:bodyPr/>
          <a:lstStyle/>
          <a:p>
            <a:pPr hangingPunct="0">
              <a:spcAft>
                <a:spcPts val="0"/>
              </a:spcAft>
              <a:tabLst>
                <a:tab pos="5130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allergies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probably mean in Chinese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中毒</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免疫</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38622" y="1738312"/>
            <a:ext cx="407484" cy="461665"/>
          </a:xfrm>
          <a:prstGeom prst="rect">
            <a:avLst/>
          </a:prstGeom>
        </p:spPr>
        <p:txBody>
          <a:bodyPr wrap="none">
            <a:spAutoFit/>
          </a:bodyPr>
          <a:lstStyle/>
          <a:p>
            <a:r>
              <a:rPr lang="en-US" altLang="zh-CN" sz="2400" dirty="0"/>
              <a:t>A</a:t>
            </a:r>
            <a:endParaRPr lang="zh-CN" altLang="en-US" dirty="0"/>
          </a:p>
        </p:txBody>
      </p:sp>
      <p:sp>
        <p:nvSpPr>
          <p:cNvPr id="4" name="内容占位符 1"/>
          <p:cNvSpPr txBox="1">
            <a:spLocks/>
          </p:cNvSpPr>
          <p:nvPr/>
        </p:nvSpPr>
        <p:spPr bwMode="auto">
          <a:xfrm>
            <a:off x="360854" y="33509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词义猜测题。根据第一段中的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 allergies can be very dangerous for people. Their bodies may itch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发痒</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 throw up and can even die”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食物</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对人们来说可能非常危险。他们的身体可能会发痒</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呕吐甚至死亡</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）及常识可推知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画线的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“allergies”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一词可能意为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过敏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055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276872"/>
            <a:ext cx="11485848" cy="1684244"/>
          </a:xfrm>
        </p:spPr>
        <p:txBody>
          <a:bodyPr/>
          <a:lstStyle/>
          <a:p>
            <a:pPr hangingPunct="0">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通过上下文线索定位法来猜测词义。</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latin typeface="Times New Roman" panose="02020603050405020304" pitchFamily="18" charset="0"/>
                <a:ea typeface="楷体" panose="02010609060101010101" pitchFamily="49" charset="-122"/>
                <a:cs typeface="Times New Roman" panose="02020603050405020304" pitchFamily="18" charset="0"/>
              </a:rPr>
              <a:t>紧扣首段症状描述</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楷体" panose="02010609060101010101" pitchFamily="49" charset="-122"/>
              </a:rPr>
              <a:t>“</a:t>
            </a:r>
            <a:r>
              <a:rPr lang="en-US" altLang="zh-CN" b="1" dirty="0" err="1">
                <a:latin typeface="Times New Roman" panose="02020603050405020304" pitchFamily="18" charset="0"/>
                <a:ea typeface="宋体" panose="02010600030101010101" pitchFamily="2" charset="-122"/>
              </a:rPr>
              <a:t>itch</a:t>
            </a:r>
            <a:r>
              <a:rPr lang="en-US" altLang="zh-CN" b="1" dirty="0" err="1">
                <a:latin typeface="Times New Roman" panose="02020603050405020304" pitchFamily="18" charset="0"/>
                <a:ea typeface="楷体" panose="02010609060101010101" pitchFamily="49" charset="-122"/>
              </a:rPr>
              <a:t>”“</a:t>
            </a:r>
            <a:r>
              <a:rPr lang="en-US" altLang="zh-CN" b="1" dirty="0" err="1">
                <a:latin typeface="Times New Roman" panose="02020603050405020304" pitchFamily="18" charset="0"/>
                <a:ea typeface="宋体" panose="02010600030101010101" pitchFamily="2" charset="-122"/>
              </a:rPr>
              <a:t>throw</a:t>
            </a:r>
            <a:r>
              <a:rPr lang="en-US" altLang="zh-CN" b="1" dirty="0">
                <a:latin typeface="Times New Roman" panose="02020603050405020304" pitchFamily="18" charset="0"/>
                <a:ea typeface="楷体" panose="02010609060101010101" pitchFamily="49" charset="-122"/>
              </a:rPr>
              <a:t> </a:t>
            </a:r>
            <a:r>
              <a:rPr lang="en-US" altLang="zh-CN" b="1" dirty="0" err="1">
                <a:latin typeface="Times New Roman" panose="02020603050405020304" pitchFamily="18" charset="0"/>
                <a:ea typeface="宋体" panose="02010600030101010101" pitchFamily="2" charset="-122"/>
              </a:rPr>
              <a:t>up</a:t>
            </a:r>
            <a:r>
              <a:rPr lang="en-US" altLang="zh-CN" b="1" dirty="0" err="1">
                <a:latin typeface="Times New Roman" panose="02020603050405020304" pitchFamily="18" charset="0"/>
                <a:ea typeface="楷体" panose="02010609060101010101" pitchFamily="49" charset="-122"/>
              </a:rPr>
              <a:t>”“</a:t>
            </a:r>
            <a:r>
              <a:rPr lang="en-US" altLang="zh-CN" b="1" dirty="0" err="1">
                <a:latin typeface="Times New Roman" panose="02020603050405020304" pitchFamily="18" charset="0"/>
                <a:ea typeface="宋体" panose="02010600030101010101" pitchFamily="2" charset="-122"/>
              </a:rPr>
              <a:t>die</a:t>
            </a:r>
            <a:r>
              <a:rPr lang="en-US" altLang="zh-CN" b="1" dirty="0">
                <a:latin typeface="Times New Roman" panose="02020603050405020304" pitchFamily="18" charset="0"/>
                <a:ea typeface="楷体" panose="02010609060101010101" pitchFamily="49" charset="-122"/>
              </a:rPr>
              <a:t>”</a:t>
            </a:r>
            <a:r>
              <a:rPr lang="en-US" altLang="zh-CN" b="1" dirty="0">
                <a:latin typeface="+mn-ea"/>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直接指向病理性反应</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匹配</a:t>
            </a:r>
            <a:r>
              <a:rPr lang="en-US" altLang="zh-CN" b="1" dirty="0">
                <a:latin typeface="Times New Roman" panose="02020603050405020304" pitchFamily="18" charset="0"/>
                <a:ea typeface="楷体" panose="02010609060101010101" pitchFamily="49" charset="-122"/>
              </a:rPr>
              <a:t>“</a:t>
            </a:r>
            <a:r>
              <a:rPr lang="en-US" altLang="zh-CN" b="1" dirty="0">
                <a:latin typeface="Times New Roman" panose="02020603050405020304" pitchFamily="18" charset="0"/>
                <a:ea typeface="宋体" panose="02010600030101010101" pitchFamily="2" charset="-122"/>
              </a:rPr>
              <a:t>A.</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过敏</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下文反复出现的</a:t>
            </a:r>
            <a:r>
              <a:rPr lang="en-US" altLang="zh-CN" b="1" dirty="0">
                <a:latin typeface="Times New Roman" panose="02020603050405020304" pitchFamily="18" charset="0"/>
                <a:ea typeface="楷体" panose="02010609060101010101" pitchFamily="49" charset="-122"/>
              </a:rPr>
              <a:t>“</a:t>
            </a:r>
            <a:r>
              <a:rPr lang="en-US" altLang="zh-CN" b="1" dirty="0">
                <a:latin typeface="Times New Roman" panose="02020603050405020304" pitchFamily="18" charset="0"/>
                <a:ea typeface="宋体" panose="02010600030101010101" pitchFamily="2" charset="-122"/>
              </a:rPr>
              <a:t>food</a:t>
            </a:r>
            <a:r>
              <a:rPr lang="en-US" altLang="zh-CN" b="1" dirty="0">
                <a:latin typeface="Times New Roman" panose="02020603050405020304" pitchFamily="18" charset="0"/>
                <a:ea typeface="楷体" panose="02010609060101010101" pitchFamily="49" charset="-122"/>
              </a:rPr>
              <a:t> </a:t>
            </a:r>
            <a:r>
              <a:rPr lang="en-US" altLang="zh-CN" b="1" dirty="0">
                <a:latin typeface="Times New Roman" panose="02020603050405020304" pitchFamily="18" charset="0"/>
                <a:ea typeface="宋体" panose="02010600030101010101" pitchFamily="2" charset="-122"/>
              </a:rPr>
              <a:t>allergies</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及</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微生物群关联性</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进一步排除</a:t>
            </a:r>
            <a:r>
              <a:rPr lang="en-US" altLang="zh-CN" b="1" dirty="0">
                <a:latin typeface="Times New Roman" panose="02020603050405020304" pitchFamily="18" charset="0"/>
                <a:ea typeface="宋体" panose="02010600030101010101" pitchFamily="2" charset="-122"/>
              </a:rPr>
              <a:t>B</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C</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D</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选项。</a:t>
            </a:r>
            <a:endParaRPr lang="zh-CN" altLang="en-US" dirty="0"/>
          </a:p>
        </p:txBody>
      </p:sp>
      <p:sp>
        <p:nvSpPr>
          <p:cNvPr id="4" name="矩形 3"/>
          <p:cNvSpPr/>
          <p:nvPr/>
        </p:nvSpPr>
        <p:spPr bwMode="auto">
          <a:xfrm>
            <a:off x="338820" y="2276872"/>
            <a:ext cx="11507882" cy="1800200"/>
          </a:xfrm>
          <a:prstGeom prst="rect">
            <a:avLst/>
          </a:prstGeom>
          <a:noFill/>
          <a:ln w="19050" algn="ctr">
            <a:solidFill>
              <a:srgbClr val="2ABDF2"/>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382888" y="1999155"/>
            <a:ext cx="1557888" cy="470376"/>
          </a:xfrm>
          <a:prstGeom prst="rect">
            <a:avLst/>
          </a:prstGeom>
        </p:spPr>
      </p:pic>
    </p:spTree>
    <p:extLst>
      <p:ext uri="{BB962C8B-B14F-4D97-AF65-F5344CB8AC3E}">
        <p14:creationId xmlns:p14="http://schemas.microsoft.com/office/powerpoint/2010/main" val="654309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130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may happen when people have food allergies, according to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may lose 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get hungry easily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may want to throw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feel thirsty all the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38622" y="836712"/>
            <a:ext cx="407484" cy="461665"/>
          </a:xfrm>
          <a:prstGeom prst="rect">
            <a:avLst/>
          </a:prstGeom>
        </p:spPr>
        <p:txBody>
          <a:bodyPr wrap="none">
            <a:spAutoFit/>
          </a:bodyPr>
          <a:lstStyle/>
          <a:p>
            <a:r>
              <a:rPr lang="en-US" altLang="zh-CN" sz="2400" dirty="0"/>
              <a:t>C</a:t>
            </a:r>
            <a:endParaRPr lang="zh-CN" altLang="en-US" dirty="0"/>
          </a:p>
        </p:txBody>
      </p:sp>
      <p:sp>
        <p:nvSpPr>
          <p:cNvPr id="4" name="内容占位符 1"/>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 bodies may itch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发痒</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may want to throw up and can even die from allergies.”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并结合选项可知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当人们食物过敏时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可能会想呕吐。故选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5198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Nadeau, what might be the reason why more people are getting food allergies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do more outdoor activities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eat many different kinds of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keep pets in their homes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don’t interact a lot with microbiota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7500" y="862590"/>
            <a:ext cx="407484" cy="461665"/>
          </a:xfrm>
          <a:prstGeom prst="rect">
            <a:avLst/>
          </a:prstGeom>
        </p:spPr>
        <p:txBody>
          <a:bodyPr wrap="none">
            <a:spAutoFit/>
          </a:bodyPr>
          <a:lstStyle/>
          <a:p>
            <a:r>
              <a:rPr lang="en-US" altLang="zh-CN" sz="2400" dirty="0"/>
              <a:t>D</a:t>
            </a:r>
            <a:endParaRPr lang="zh-CN" altLang="en-US" dirty="0"/>
          </a:p>
        </p:txBody>
      </p:sp>
      <p:sp>
        <p:nvSpPr>
          <p:cNvPr id="4" name="内容占位符 2"/>
          <p:cNvSpPr txBox="1">
            <a:spLocks/>
          </p:cNvSpPr>
          <p:nvPr/>
        </p:nvSpPr>
        <p:spPr bwMode="auto">
          <a:xfrm>
            <a:off x="360854" y="400099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“Nadeau said one reason for this might be that we have fewer interactions with microbiota.”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纳多说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其中一个原因可能是我们与微生物群的相互作用较少。</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纳多认为越来越多的人患食物过敏的原因可能是因为与微生物群的相互作用减少了。故选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4173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TotalTime>
  <Words>733</Words>
  <Application>Microsoft Office PowerPoint</Application>
  <PresentationFormat>自定义</PresentationFormat>
  <Paragraphs>34</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445</cp:revision>
  <dcterms:created xsi:type="dcterms:W3CDTF">2020-11-06T05:24:00Z</dcterms:created>
  <dcterms:modified xsi:type="dcterms:W3CDTF">2025-09-17T15:12:17Z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